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0440988" cy="7200900"/>
  <p:notesSz cx="6797675" cy="9928225"/>
  <p:defaultTextStyle>
    <a:defPPr>
      <a:defRPr lang="es-ES"/>
    </a:defPPr>
    <a:lvl1pPr marL="0" algn="l" defTabSz="96222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1112" algn="l" defTabSz="96222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2223" algn="l" defTabSz="96222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3335" algn="l" defTabSz="96222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4446" algn="l" defTabSz="96222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5558" algn="l" defTabSz="96222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86669" algn="l" defTabSz="96222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67781" algn="l" defTabSz="96222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48892" algn="l" defTabSz="96222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EFFEB"/>
    <a:srgbClr val="FDFFE5"/>
    <a:srgbClr val="ECF1F8"/>
    <a:srgbClr val="740000"/>
    <a:srgbClr val="3555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900" y="78"/>
      </p:cViewPr>
      <p:guideLst>
        <p:guide orient="horz" pos="2268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3074" y="2236949"/>
            <a:ext cx="8874840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66148" y="4080510"/>
            <a:ext cx="730869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F05-00E8-43AD-A4EF-5F5671566F9D}" type="datetimeFigureOut">
              <a:rPr lang="es-ES" smtClean="0"/>
              <a:pPr/>
              <a:t>05/10/2023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5016-20F8-46D5-A50D-ACA238601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F05-00E8-43AD-A4EF-5F5671566F9D}" type="datetimeFigureOut">
              <a:rPr lang="es-ES" smtClean="0"/>
              <a:pPr/>
              <a:t>05/10/2023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5016-20F8-46D5-A50D-ACA238601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644632" y="303374"/>
            <a:ext cx="2680941" cy="645080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96372" y="303374"/>
            <a:ext cx="7874245" cy="645080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F05-00E8-43AD-A4EF-5F5671566F9D}" type="datetimeFigureOut">
              <a:rPr lang="es-ES" smtClean="0"/>
              <a:pPr/>
              <a:t>05/10/2023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5016-20F8-46D5-A50D-ACA238601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F05-00E8-43AD-A4EF-5F5671566F9D}" type="datetimeFigureOut">
              <a:rPr lang="es-ES" smtClean="0"/>
              <a:pPr/>
              <a:t>05/10/2023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5016-20F8-46D5-A50D-ACA238601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4766" y="4627248"/>
            <a:ext cx="8874840" cy="1430179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24766" y="3052049"/>
            <a:ext cx="8874840" cy="157519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8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7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67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5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4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3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2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14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F05-00E8-43AD-A4EF-5F5671566F9D}" type="datetimeFigureOut">
              <a:rPr lang="es-ES" smtClean="0"/>
              <a:pPr/>
              <a:t>05/10/2023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5016-20F8-46D5-A50D-ACA238601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96370" y="1763554"/>
            <a:ext cx="5276686" cy="499062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47072" y="1763554"/>
            <a:ext cx="5278499" cy="499062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F05-00E8-43AD-A4EF-5F5671566F9D}" type="datetimeFigureOut">
              <a:rPr lang="es-ES" smtClean="0"/>
              <a:pPr/>
              <a:t>05/10/2023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5016-20F8-46D5-A50D-ACA238601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2052" y="288370"/>
            <a:ext cx="9396889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22049" y="1611869"/>
            <a:ext cx="4613250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892" indent="0">
              <a:buNone/>
              <a:defRPr sz="2200" b="1"/>
            </a:lvl2pPr>
            <a:lvl3pPr marL="1007787" indent="0">
              <a:buNone/>
              <a:defRPr sz="2000" b="1"/>
            </a:lvl3pPr>
            <a:lvl4pPr marL="1511679" indent="0">
              <a:buNone/>
              <a:defRPr sz="1800" b="1"/>
            </a:lvl4pPr>
            <a:lvl5pPr marL="2015573" indent="0">
              <a:buNone/>
              <a:defRPr sz="1800" b="1"/>
            </a:lvl5pPr>
            <a:lvl6pPr marL="2519466" indent="0">
              <a:buNone/>
              <a:defRPr sz="1800" b="1"/>
            </a:lvl6pPr>
            <a:lvl7pPr marL="3023358" indent="0">
              <a:buNone/>
              <a:defRPr sz="1800" b="1"/>
            </a:lvl7pPr>
            <a:lvl8pPr marL="3527252" indent="0">
              <a:buNone/>
              <a:defRPr sz="1800" b="1"/>
            </a:lvl8pPr>
            <a:lvl9pPr marL="4031144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49" y="2283619"/>
            <a:ext cx="4613250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303877" y="1611869"/>
            <a:ext cx="4615062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892" indent="0">
              <a:buNone/>
              <a:defRPr sz="2200" b="1"/>
            </a:lvl2pPr>
            <a:lvl3pPr marL="1007787" indent="0">
              <a:buNone/>
              <a:defRPr sz="2000" b="1"/>
            </a:lvl3pPr>
            <a:lvl4pPr marL="1511679" indent="0">
              <a:buNone/>
              <a:defRPr sz="1800" b="1"/>
            </a:lvl4pPr>
            <a:lvl5pPr marL="2015573" indent="0">
              <a:buNone/>
              <a:defRPr sz="1800" b="1"/>
            </a:lvl5pPr>
            <a:lvl6pPr marL="2519466" indent="0">
              <a:buNone/>
              <a:defRPr sz="1800" b="1"/>
            </a:lvl6pPr>
            <a:lvl7pPr marL="3023358" indent="0">
              <a:buNone/>
              <a:defRPr sz="1800" b="1"/>
            </a:lvl7pPr>
            <a:lvl8pPr marL="3527252" indent="0">
              <a:buNone/>
              <a:defRPr sz="1800" b="1"/>
            </a:lvl8pPr>
            <a:lvl9pPr marL="4031144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303877" y="2283619"/>
            <a:ext cx="4615062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F05-00E8-43AD-A4EF-5F5671566F9D}" type="datetimeFigureOut">
              <a:rPr lang="es-ES" smtClean="0"/>
              <a:pPr/>
              <a:t>05/10/2023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5016-20F8-46D5-A50D-ACA238601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F05-00E8-43AD-A4EF-5F5671566F9D}" type="datetimeFigureOut">
              <a:rPr lang="es-ES" smtClean="0"/>
              <a:pPr/>
              <a:t>05/10/2023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5016-20F8-46D5-A50D-ACA238601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F05-00E8-43AD-A4EF-5F5671566F9D}" type="datetimeFigureOut">
              <a:rPr lang="es-ES" smtClean="0"/>
              <a:pPr/>
              <a:t>05/10/2023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5016-20F8-46D5-A50D-ACA238601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2052" y="286702"/>
            <a:ext cx="3435013" cy="12201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82136" y="286705"/>
            <a:ext cx="5836802" cy="6145769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22052" y="1506858"/>
            <a:ext cx="3435013" cy="4925616"/>
          </a:xfrm>
        </p:spPr>
        <p:txBody>
          <a:bodyPr/>
          <a:lstStyle>
            <a:lvl1pPr marL="0" indent="0">
              <a:buNone/>
              <a:defRPr sz="1500"/>
            </a:lvl1pPr>
            <a:lvl2pPr marL="503892" indent="0">
              <a:buNone/>
              <a:defRPr sz="1300"/>
            </a:lvl2pPr>
            <a:lvl3pPr marL="1007787" indent="0">
              <a:buNone/>
              <a:defRPr sz="1100"/>
            </a:lvl3pPr>
            <a:lvl4pPr marL="1511679" indent="0">
              <a:buNone/>
              <a:defRPr sz="1000"/>
            </a:lvl4pPr>
            <a:lvl5pPr marL="2015573" indent="0">
              <a:buNone/>
              <a:defRPr sz="1000"/>
            </a:lvl5pPr>
            <a:lvl6pPr marL="2519466" indent="0">
              <a:buNone/>
              <a:defRPr sz="1000"/>
            </a:lvl6pPr>
            <a:lvl7pPr marL="3023358" indent="0">
              <a:buNone/>
              <a:defRPr sz="1000"/>
            </a:lvl7pPr>
            <a:lvl8pPr marL="3527252" indent="0">
              <a:buNone/>
              <a:defRPr sz="1000"/>
            </a:lvl8pPr>
            <a:lvl9pPr marL="4031144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F05-00E8-43AD-A4EF-5F5671566F9D}" type="datetimeFigureOut">
              <a:rPr lang="es-ES" smtClean="0"/>
              <a:pPr/>
              <a:t>05/10/2023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5016-20F8-46D5-A50D-ACA238601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46509" y="5040631"/>
            <a:ext cx="6264593" cy="5950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46509" y="643414"/>
            <a:ext cx="6264593" cy="4320540"/>
          </a:xfrm>
        </p:spPr>
        <p:txBody>
          <a:bodyPr/>
          <a:lstStyle>
            <a:lvl1pPr marL="0" indent="0">
              <a:buNone/>
              <a:defRPr sz="3500"/>
            </a:lvl1pPr>
            <a:lvl2pPr marL="503892" indent="0">
              <a:buNone/>
              <a:defRPr sz="3100"/>
            </a:lvl2pPr>
            <a:lvl3pPr marL="1007787" indent="0">
              <a:buNone/>
              <a:defRPr sz="2600"/>
            </a:lvl3pPr>
            <a:lvl4pPr marL="1511679" indent="0">
              <a:buNone/>
              <a:defRPr sz="2200"/>
            </a:lvl4pPr>
            <a:lvl5pPr marL="2015573" indent="0">
              <a:buNone/>
              <a:defRPr sz="2200"/>
            </a:lvl5pPr>
            <a:lvl6pPr marL="2519466" indent="0">
              <a:buNone/>
              <a:defRPr sz="2200"/>
            </a:lvl6pPr>
            <a:lvl7pPr marL="3023358" indent="0">
              <a:buNone/>
              <a:defRPr sz="2200"/>
            </a:lvl7pPr>
            <a:lvl8pPr marL="3527252" indent="0">
              <a:buNone/>
              <a:defRPr sz="2200"/>
            </a:lvl8pPr>
            <a:lvl9pPr marL="4031144" indent="0">
              <a:buNone/>
              <a:defRPr sz="22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46509" y="5635706"/>
            <a:ext cx="6264593" cy="845105"/>
          </a:xfrm>
        </p:spPr>
        <p:txBody>
          <a:bodyPr/>
          <a:lstStyle>
            <a:lvl1pPr marL="0" indent="0">
              <a:buNone/>
              <a:defRPr sz="1500"/>
            </a:lvl1pPr>
            <a:lvl2pPr marL="503892" indent="0">
              <a:buNone/>
              <a:defRPr sz="1300"/>
            </a:lvl2pPr>
            <a:lvl3pPr marL="1007787" indent="0">
              <a:buNone/>
              <a:defRPr sz="1100"/>
            </a:lvl3pPr>
            <a:lvl4pPr marL="1511679" indent="0">
              <a:buNone/>
              <a:defRPr sz="1000"/>
            </a:lvl4pPr>
            <a:lvl5pPr marL="2015573" indent="0">
              <a:buNone/>
              <a:defRPr sz="1000"/>
            </a:lvl5pPr>
            <a:lvl6pPr marL="2519466" indent="0">
              <a:buNone/>
              <a:defRPr sz="1000"/>
            </a:lvl6pPr>
            <a:lvl7pPr marL="3023358" indent="0">
              <a:buNone/>
              <a:defRPr sz="1000"/>
            </a:lvl7pPr>
            <a:lvl8pPr marL="3527252" indent="0">
              <a:buNone/>
              <a:defRPr sz="1000"/>
            </a:lvl8pPr>
            <a:lvl9pPr marL="4031144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F05-00E8-43AD-A4EF-5F5671566F9D}" type="datetimeFigureOut">
              <a:rPr lang="es-ES" smtClean="0"/>
              <a:pPr/>
              <a:t>05/10/2023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5016-20F8-46D5-A50D-ACA238601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22052" y="288370"/>
            <a:ext cx="9396889" cy="1200150"/>
          </a:xfrm>
          <a:prstGeom prst="rect">
            <a:avLst/>
          </a:prstGeom>
        </p:spPr>
        <p:txBody>
          <a:bodyPr vert="horz" lIns="100778" tIns="50390" rIns="100778" bIns="5039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22052" y="1680213"/>
            <a:ext cx="9396889" cy="4752261"/>
          </a:xfrm>
          <a:prstGeom prst="rect">
            <a:avLst/>
          </a:prstGeom>
        </p:spPr>
        <p:txBody>
          <a:bodyPr vert="horz" lIns="100778" tIns="50390" rIns="100778" bIns="5039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22049" y="6674170"/>
            <a:ext cx="2436231" cy="383381"/>
          </a:xfrm>
          <a:prstGeom prst="rect">
            <a:avLst/>
          </a:prstGeom>
        </p:spPr>
        <p:txBody>
          <a:bodyPr vert="horz" lIns="100778" tIns="50390" rIns="100778" bIns="5039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1EF05-00E8-43AD-A4EF-5F5671566F9D}" type="datetimeFigureOut">
              <a:rPr lang="es-ES" smtClean="0"/>
              <a:pPr/>
              <a:t>05/10/2023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567340" y="6674170"/>
            <a:ext cx="3306313" cy="383381"/>
          </a:xfrm>
          <a:prstGeom prst="rect">
            <a:avLst/>
          </a:prstGeom>
        </p:spPr>
        <p:txBody>
          <a:bodyPr vert="horz" lIns="100778" tIns="50390" rIns="100778" bIns="5039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482709" y="6674170"/>
            <a:ext cx="2436231" cy="383381"/>
          </a:xfrm>
          <a:prstGeom prst="rect">
            <a:avLst/>
          </a:prstGeom>
        </p:spPr>
        <p:txBody>
          <a:bodyPr vert="horz" lIns="100778" tIns="50390" rIns="100778" bIns="5039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25016-20F8-46D5-A50D-ACA238601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1007787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20" indent="-377920" algn="l" defTabSz="1007787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826" indent="-314934" algn="l" defTabSz="1007787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732" indent="-251947" algn="l" defTabSz="1007787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625" indent="-251947" algn="l" defTabSz="1007787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520" indent="-251947" algn="l" defTabSz="1007787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412" indent="-251947" algn="l" defTabSz="10077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305" indent="-251947" algn="l" defTabSz="10077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198" indent="-251947" algn="l" defTabSz="10077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091" indent="-251947" algn="l" defTabSz="10077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00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892" algn="l" defTabSz="100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787" algn="l" defTabSz="100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679" algn="l" defTabSz="100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573" algn="l" defTabSz="100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466" algn="l" defTabSz="100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358" algn="l" defTabSz="100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252" algn="l" defTabSz="100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144" algn="l" defTabSz="100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es/url?sa=i&amp;rct=j&amp;q=&amp;esrc=s&amp;source=images&amp;cd=&amp;cad=rja&amp;uact=8&amp;ved=2ahUKEwjEmtHqibrdAhVGJBoKHUT1BREQjRx6BAgBEAU&amp;url=http://los-gayumbos.com/riaza.asp?opcionMenu=opcionActualidad&amp;opcionUno=8597&amp;psig=AOvVaw10Cik3PyrXfdW2Jnd-ApT4&amp;ust=1537000126882938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es/url?sa=i&amp;rct=j&amp;q=&amp;esrc=s&amp;source=images&amp;cd=&amp;ved=2ahUKEwis6ciWirrdAhUP3RoKHS6yAy8QjRx6BAgBEAU&amp;url=http://www.patronarte.com/tutoriales/&amp;psig=AOvVaw2Jz8qWM-u5N8H2vYwEEIoU&amp;ust=1537000221143330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hyperlink" Target="https://www.google.es/url?sa=i&amp;source=images&amp;cd=&amp;cad=rja&amp;uact=8&amp;ved=2ahUKEwi8zejcm_3aAhUEShQKHczPD1QQjRx6BAgBEAU&amp;url=https://ca.wikipedia.org/wiki/T%C3%A8cnica_pict%C3%B2rica&amp;psig=AOvVaw0swXHjozE62eafR6kLwMg-&amp;ust=1526112770606653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5652542" y="1296194"/>
            <a:ext cx="4536504" cy="511256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0" name="Picture 2" descr="Más aplicaciones de encaje de bolill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244905">
            <a:off x="6183739" y="3912603"/>
            <a:ext cx="1346911" cy="1010183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  <p:pic>
        <p:nvPicPr>
          <p:cNvPr id="33" name="32 Imagen" descr="OIP (1).jf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84516" y="3672458"/>
            <a:ext cx="1393329" cy="114934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pic>
        <p:nvPicPr>
          <p:cNvPr id="35" name="Picture 2" descr="https://www.bing.com/th?id=OIP.uCFyrYwZZEU9hQSjARshYgHaG5&amp;pid=3.1&amp;cb=&amp;w=300&amp;h=300&amp;p=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032776">
            <a:off x="7504912" y="4733590"/>
            <a:ext cx="1142440" cy="10662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38" name="37 Conector recto"/>
          <p:cNvCxnSpPr/>
          <p:nvPr/>
        </p:nvCxnSpPr>
        <p:spPr>
          <a:xfrm flipH="1">
            <a:off x="467966" y="6408762"/>
            <a:ext cx="468052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5724550" y="1452576"/>
            <a:ext cx="4299309" cy="213904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700" b="1" dirty="0">
                <a:latin typeface="Arial Black" panose="020B0A04020102020204" pitchFamily="34" charset="0"/>
              </a:rPr>
              <a:t>PROGRAMA DE VOLUNTARIADO</a:t>
            </a:r>
          </a:p>
          <a:p>
            <a:pPr algn="ctr"/>
            <a:r>
              <a:rPr lang="es-ES" sz="2700" b="1" dirty="0">
                <a:latin typeface="Arial Black" panose="020B0A04020102020204" pitchFamily="34" charset="0"/>
              </a:rPr>
              <a:t>“DE IGUAL A IGUAL”</a:t>
            </a:r>
          </a:p>
          <a:p>
            <a:pPr algn="ctr"/>
            <a:endParaRPr lang="es-ES" sz="800" b="1" dirty="0">
              <a:latin typeface="Arial Black" panose="020B0A04020102020204" pitchFamily="34" charset="0"/>
            </a:endParaRPr>
          </a:p>
          <a:p>
            <a:pPr algn="ctr"/>
            <a:r>
              <a:rPr lang="es-ES" sz="2000" b="1" dirty="0">
                <a:latin typeface="Arial Black" panose="020B0A04020102020204" pitchFamily="34" charset="0"/>
              </a:rPr>
              <a:t>GRUPOS DE PARTICIPACIÓN</a:t>
            </a:r>
          </a:p>
          <a:p>
            <a:pPr algn="ctr"/>
            <a:r>
              <a:rPr lang="es-ES" sz="2000" b="1" dirty="0">
                <a:latin typeface="Arial Black" panose="020B0A04020102020204" pitchFamily="34" charset="0"/>
              </a:rPr>
              <a:t>2023-2024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683990" y="5200550"/>
            <a:ext cx="4248472" cy="101566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200" b="1" dirty="0"/>
              <a:t>DELEGACIÓN  DE  PERSONAS MAYORES,</a:t>
            </a:r>
          </a:p>
          <a:p>
            <a:pPr algn="ctr"/>
            <a:r>
              <a:rPr lang="es-ES" sz="1200" b="1" dirty="0"/>
              <a:t>CENTROS MUNICIPALES DE PERSONAS MAYORES</a:t>
            </a:r>
          </a:p>
          <a:p>
            <a:pPr algn="ctr"/>
            <a:r>
              <a:rPr lang="es-ES" sz="1200" b="1" dirty="0" err="1"/>
              <a:t>Tfnos</a:t>
            </a:r>
            <a:r>
              <a:rPr lang="es-ES" sz="1200" b="1" dirty="0"/>
              <a:t>: 916539706  916593520</a:t>
            </a:r>
          </a:p>
          <a:p>
            <a:pPr algn="ctr"/>
            <a:r>
              <a:rPr lang="es-ES" sz="1200" b="1" dirty="0"/>
              <a:t>Lista de Difusión </a:t>
            </a:r>
            <a:r>
              <a:rPr lang="es-ES" sz="1200" b="1" dirty="0" err="1"/>
              <a:t>WhatsApp</a:t>
            </a:r>
            <a:r>
              <a:rPr lang="es-ES" sz="1200" b="1" dirty="0"/>
              <a:t> 663210960</a:t>
            </a:r>
          </a:p>
          <a:p>
            <a:pPr algn="ctr"/>
            <a:r>
              <a:rPr lang="es-ES" sz="1200" b="1" dirty="0"/>
              <a:t>www.ssreyes.org      infomayores@ssreyes.org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5292502" y="360090"/>
            <a:ext cx="504056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6097" tIns="118800" rIns="156097" bIns="118800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85725" lvl="1"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ES" altLang="es-ES" sz="1600" b="1" dirty="0">
                <a:solidFill>
                  <a:srgbClr val="CC0000"/>
                </a:solidFill>
                <a:latin typeface="Arial Black" pitchFamily="34" charset="0"/>
              </a:rPr>
              <a:t>DELEGACIÓN  DE  PERSONAS MAYORES</a:t>
            </a:r>
            <a:endParaRPr lang="es-ES" altLang="es-ES" sz="1400" b="1" dirty="0">
              <a:solidFill>
                <a:srgbClr val="CC0000"/>
              </a:solidFill>
              <a:latin typeface="Arial Black" pitchFamily="34" charset="0"/>
            </a:endParaRPr>
          </a:p>
        </p:txBody>
      </p:sp>
      <p:pic>
        <p:nvPicPr>
          <p:cNvPr id="26" name="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702" y="6061088"/>
            <a:ext cx="1584176" cy="63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5611383" y="648122"/>
            <a:ext cx="44367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725" lvl="1" algn="ctr">
              <a:spcBef>
                <a:spcPct val="0"/>
              </a:spcBef>
              <a:tabLst>
                <a:tab pos="3857625" algn="l"/>
              </a:tabLst>
            </a:pPr>
            <a:r>
              <a:rPr lang="es-ES" altLang="es-ES" sz="1400" b="1" dirty="0">
                <a:solidFill>
                  <a:srgbClr val="CC0000"/>
                </a:solidFill>
                <a:latin typeface="Arial Black" panose="020B0A04020102020204" pitchFamily="34" charset="0"/>
              </a:rPr>
              <a:t>Centros Municipales de Personas Mayores</a:t>
            </a:r>
          </a:p>
          <a:p>
            <a:pPr marL="85725" lvl="1" algn="ctr">
              <a:spcBef>
                <a:spcPct val="0"/>
              </a:spcBef>
              <a:tabLst>
                <a:tab pos="3857625" algn="l"/>
              </a:tabLst>
            </a:pPr>
            <a:r>
              <a:rPr lang="es-ES" altLang="es-ES" sz="1400" b="1" dirty="0">
                <a:solidFill>
                  <a:srgbClr val="CC0000"/>
                </a:solidFill>
                <a:latin typeface="Arial Black" panose="020B0A04020102020204" pitchFamily="34" charset="0"/>
              </a:rPr>
              <a:t>Gloria Fuertes y Manuel Mateo López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683990" y="576114"/>
            <a:ext cx="410445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>
                <a:latin typeface="Arial Black" pitchFamily="34" charset="0"/>
                <a:cs typeface="Arial" panose="020B0604020202020204" pitchFamily="34" charset="0"/>
              </a:rPr>
              <a:t>¿EN QUE CONSISTE?</a:t>
            </a:r>
          </a:p>
          <a:p>
            <a:endParaRPr lang="es-ES" sz="600" b="1" dirty="0">
              <a:latin typeface="Arial Black" pitchFamily="34" charset="0"/>
              <a:cs typeface="Arial" panose="020B0604020202020204" pitchFamily="34" charset="0"/>
            </a:endParaRPr>
          </a:p>
          <a:p>
            <a:r>
              <a:rPr lang="es-ES" sz="1100" dirty="0">
                <a:cs typeface="Arial" pitchFamily="34" charset="0"/>
              </a:rPr>
              <a:t>Es una forma de participación activa y comprometida. </a:t>
            </a:r>
          </a:p>
          <a:p>
            <a:pPr algn="just"/>
            <a:r>
              <a:rPr lang="es-ES" sz="1100" dirty="0">
                <a:cs typeface="Arial" pitchFamily="34" charset="0"/>
              </a:rPr>
              <a:t>Son grupos dedicados a generar relaciones personales y sociales desde diferentes actividades. En ellos se comparte conocimientos, habilidades y experiencia.</a:t>
            </a:r>
          </a:p>
          <a:p>
            <a:endParaRPr lang="es-ES" sz="800" b="1" dirty="0">
              <a:latin typeface="Arial Black" pitchFamily="34" charset="0"/>
              <a:cs typeface="Arial" panose="020B0604020202020204" pitchFamily="34" charset="0"/>
            </a:endParaRPr>
          </a:p>
          <a:p>
            <a:r>
              <a:rPr lang="es-ES" sz="1100" b="1" dirty="0">
                <a:latin typeface="Arial Black" pitchFamily="34" charset="0"/>
                <a:cs typeface="Arial" panose="020B0604020202020204" pitchFamily="34" charset="0"/>
              </a:rPr>
              <a:t>¿CÓMO SE PUEDE PARTICIPAR?</a:t>
            </a:r>
            <a:endParaRPr lang="es-ES" sz="800" b="1" dirty="0">
              <a:latin typeface="Arial Black" pitchFamily="34" charset="0"/>
              <a:cs typeface="Arial" panose="020B0604020202020204" pitchFamily="34" charset="0"/>
            </a:endParaRPr>
          </a:p>
          <a:p>
            <a:r>
              <a:rPr lang="es-ES" sz="1100" dirty="0">
                <a:cs typeface="Arial" panose="020B0604020202020204" pitchFamily="34" charset="0"/>
              </a:rPr>
              <a:t>Mediante solicitud como participante activo y /o como voluntario/a</a:t>
            </a:r>
          </a:p>
          <a:p>
            <a:endParaRPr lang="es-ES" sz="1200" dirty="0">
              <a:cs typeface="Arial" panose="020B0604020202020204" pitchFamily="34" charset="0"/>
            </a:endParaRPr>
          </a:p>
          <a:p>
            <a:endParaRPr lang="es-ES" sz="1200" b="1" dirty="0">
              <a:cs typeface="Arial" panose="020B0604020202020204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683990" y="2880370"/>
            <a:ext cx="42484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u="sng" dirty="0">
                <a:latin typeface="Arial Black" pitchFamily="34" charset="0"/>
              </a:rPr>
              <a:t>INSCRIPCIONES Y NORMAS DE PARTICIPACIÓN</a:t>
            </a:r>
          </a:p>
          <a:p>
            <a:endParaRPr lang="es-ES" sz="600" b="1" dirty="0">
              <a:latin typeface="+mj-lt"/>
            </a:endParaRPr>
          </a:p>
          <a:p>
            <a:r>
              <a:rPr lang="es-ES" sz="1200" b="1" dirty="0">
                <a:latin typeface="+mj-lt"/>
              </a:rPr>
              <a:t>Las inscripciones se realizarán en Administración del Centro Gloria Fuertes de 8:00 a 14:00 h</a:t>
            </a:r>
          </a:p>
          <a:p>
            <a:r>
              <a:rPr lang="es-ES" sz="1200" b="1" dirty="0">
                <a:latin typeface="+mj-lt"/>
              </a:rPr>
              <a:t>El criterio de admisión, será el orden de inscripción.</a:t>
            </a:r>
          </a:p>
          <a:p>
            <a:endParaRPr lang="es-ES" sz="600" b="1" dirty="0">
              <a:latin typeface="+mj-lt"/>
            </a:endParaRPr>
          </a:p>
          <a:p>
            <a:pPr algn="just"/>
            <a:r>
              <a:rPr lang="es-ES" sz="1200" dirty="0">
                <a:latin typeface="+mj-lt"/>
              </a:rPr>
              <a:t>Es requisito imprescindible tener 60 años y estar empadronado/a en San Sebastián de los Reyes.</a:t>
            </a:r>
          </a:p>
          <a:p>
            <a:pPr algn="just"/>
            <a:endParaRPr lang="es-ES" sz="600" dirty="0">
              <a:latin typeface="+mj-lt"/>
            </a:endParaRPr>
          </a:p>
          <a:p>
            <a:pPr lvl="0" algn="just"/>
            <a:r>
              <a:rPr lang="es-ES" sz="1200" dirty="0">
                <a:latin typeface="+mj-lt"/>
              </a:rPr>
              <a:t>Se podrá solicitar </a:t>
            </a:r>
            <a:r>
              <a:rPr lang="es-ES" sz="1200" b="1" dirty="0">
                <a:latin typeface="+mj-lt"/>
              </a:rPr>
              <a:t>un máximo de 2 actividades de grupo, excepto en Voluntariado Social        </a:t>
            </a:r>
            <a:r>
              <a:rPr lang="es-ES" sz="1200" dirty="0">
                <a:solidFill>
                  <a:prstClr val="black"/>
                </a:solidFill>
                <a:latin typeface="+mj-lt"/>
                <a:cs typeface="Calibri" pitchFamily="34" charset="0"/>
              </a:rPr>
              <a:t>Actividad    pensada    para     aquellas </a:t>
            </a:r>
          </a:p>
          <a:p>
            <a:pPr lvl="0" algn="just"/>
            <a:r>
              <a:rPr lang="es-ES" sz="1200" dirty="0">
                <a:solidFill>
                  <a:prstClr val="black"/>
                </a:solidFill>
                <a:latin typeface="+mj-lt"/>
                <a:cs typeface="Calibri" pitchFamily="34" charset="0"/>
              </a:rPr>
              <a:t>personas mayores que quieran ofrecer su tiempo  ayudando a otras personas mayores.</a:t>
            </a:r>
          </a:p>
          <a:p>
            <a:pPr algn="just"/>
            <a:endParaRPr lang="es-ES" sz="1200" b="1" dirty="0">
              <a:latin typeface="+mj-lt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683990" y="2160290"/>
            <a:ext cx="4248472" cy="57606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dirty="0">
                <a:latin typeface="Arial Black" pitchFamily="34" charset="0"/>
                <a:cs typeface="Calibri" pitchFamily="34" charset="0"/>
              </a:rPr>
              <a:t>PLAZO DE SOLICITUD</a:t>
            </a:r>
            <a:r>
              <a:rPr lang="es-ES" sz="1000" b="1" dirty="0">
                <a:latin typeface="Arial Black" pitchFamily="34" charset="0"/>
                <a:cs typeface="Calibri" pitchFamily="34" charset="0"/>
              </a:rPr>
              <a:t>: Del 18 al 29 de septiembre de 2023</a:t>
            </a:r>
          </a:p>
          <a:p>
            <a:pPr>
              <a:lnSpc>
                <a:spcPct val="150000"/>
              </a:lnSpc>
            </a:pPr>
            <a:r>
              <a:rPr lang="es-ES" sz="1000" dirty="0">
                <a:latin typeface="Arial Black" pitchFamily="34" charset="0"/>
              </a:rPr>
              <a:t>COMIENZO DE LAS ACTIVIDADES: </a:t>
            </a:r>
            <a:r>
              <a:rPr lang="es-ES" sz="1000" b="1" dirty="0">
                <a:latin typeface="Arial Black" pitchFamily="34" charset="0"/>
              </a:rPr>
              <a:t>LUNES 9 DE OCTUBRE</a:t>
            </a:r>
          </a:p>
        </p:txBody>
      </p:sp>
      <p:sp>
        <p:nvSpPr>
          <p:cNvPr id="17" name="16 Flecha derecha"/>
          <p:cNvSpPr/>
          <p:nvPr/>
        </p:nvSpPr>
        <p:spPr>
          <a:xfrm>
            <a:off x="2268166" y="4562843"/>
            <a:ext cx="144016" cy="45719"/>
          </a:xfrm>
          <a:prstGeom prst="rightArrow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21" name="20 Conector recto"/>
          <p:cNvCxnSpPr/>
          <p:nvPr/>
        </p:nvCxnSpPr>
        <p:spPr>
          <a:xfrm>
            <a:off x="467966" y="432098"/>
            <a:ext cx="0" cy="5976664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467966" y="432098"/>
            <a:ext cx="468052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5148486" y="432098"/>
            <a:ext cx="0" cy="5976664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8" descr="Resultado de imagen de ganchillo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9536">
            <a:off x="6402240" y="4893793"/>
            <a:ext cx="1535874" cy="98556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  <p:pic>
        <p:nvPicPr>
          <p:cNvPr id="27" name="Picture 4" descr="Resultado de imagen de mus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27911">
            <a:off x="8252749" y="3962373"/>
            <a:ext cx="1372120" cy="8986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pic>
        <p:nvPicPr>
          <p:cNvPr id="29" name="Picture 16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63" r="20699"/>
          <a:stretch>
            <a:fillRect/>
          </a:stretch>
        </p:blipFill>
        <p:spPr bwMode="auto">
          <a:xfrm rot="4937510">
            <a:off x="8365923" y="4768574"/>
            <a:ext cx="1122515" cy="11394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2329462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268476"/>
              </p:ext>
            </p:extLst>
          </p:nvPr>
        </p:nvGraphicFramePr>
        <p:xfrm>
          <a:off x="5364510" y="720130"/>
          <a:ext cx="4896544" cy="268589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14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7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8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GRUPO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VOLUNTARIOS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HORARIO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LUGAR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PLAZAS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REFUERZO EN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LECTURA Y ESCRITURA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Mª José </a:t>
                      </a:r>
                      <a:r>
                        <a:rPr lang="es-ES" sz="1000" b="0" dirty="0" err="1">
                          <a:effectLst/>
                          <a:latin typeface="+mn-lt"/>
                          <a:cs typeface="Arial" pitchFamily="34" charset="0"/>
                        </a:rPr>
                        <a:t>Berrio</a:t>
                      </a:r>
                      <a:endParaRPr lang="es-ES" sz="10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MARTES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10 a 12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AULA 3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MUS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Rafael Molina</a:t>
                      </a: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MARTES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10 a 12:30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ZONA JUEGO CAFETERÍA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24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RUMMIKUB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Amelia Moreno</a:t>
                      </a:r>
                      <a:endParaRPr lang="es-ES" sz="10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MIÉRCOLES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10 a 12:30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ZONA JUEGO CAFETERÍA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16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CANASTA</a:t>
                      </a: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Martín García</a:t>
                      </a:r>
                      <a:endParaRPr lang="es-ES" sz="10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JUEVES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10:30 a 12:30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ZONA JUEGO CAFETERÍA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BIBLIOTECA</a:t>
                      </a: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Stella </a:t>
                      </a:r>
                      <a:r>
                        <a:rPr lang="es-ES" sz="1000" b="0" dirty="0" err="1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Laboureau</a:t>
                      </a:r>
                      <a:endParaRPr lang="es-ES" sz="10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Mº Lourdes Moreno</a:t>
                      </a: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LUNES Y JUEVES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De</a:t>
                      </a:r>
                      <a:r>
                        <a:rPr lang="es-ES" sz="900" b="1" baseline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 10 a 12 h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BIBLIOTECA</a:t>
                      </a: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Entrada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Libre</a:t>
                      </a: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076479" y="233311"/>
            <a:ext cx="5364509" cy="558827"/>
          </a:xfrm>
          <a:prstGeom prst="rect">
            <a:avLst/>
          </a:prstGeom>
          <a:noFill/>
        </p:spPr>
        <p:txBody>
          <a:bodyPr wrap="square" lIns="96222" tIns="48111" rIns="96222" bIns="48111" rtlCol="0">
            <a:spAutoFit/>
          </a:bodyPr>
          <a:lstStyle/>
          <a:p>
            <a:pPr algn="ctr"/>
            <a:r>
              <a:rPr lang="es-ES" sz="1400" dirty="0">
                <a:latin typeface="Arial Black" panose="020B0A04020102020204" pitchFamily="34" charset="0"/>
              </a:rPr>
              <a:t>GRUPOS EN EL CENTRO GLORIA FUERTES</a:t>
            </a:r>
          </a:p>
          <a:p>
            <a:pPr algn="ctr"/>
            <a:endParaRPr lang="es-ES" sz="1600" dirty="0">
              <a:latin typeface="Arial Black" panose="020B0A04020102020204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79934" y="6696794"/>
            <a:ext cx="4788446" cy="254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s-ES" sz="1000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364510" y="6192738"/>
            <a:ext cx="4896544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s-ES" sz="1100" b="1" dirty="0">
                <a:solidFill>
                  <a:prstClr val="black"/>
                </a:solidFill>
                <a:latin typeface="Century Gothic" panose="020B0502020202020204" pitchFamily="34" charset="0"/>
              </a:rPr>
              <a:t>VOLUNTARIADO SOCIAL: </a:t>
            </a:r>
            <a:r>
              <a:rPr lang="es-ES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Acompañamiento, Visitas en Residencias  y grupos de encuentro</a:t>
            </a:r>
            <a:r>
              <a:rPr lang="es-ES" sz="1000" dirty="0">
                <a:solidFill>
                  <a:prstClr val="black"/>
                </a:solidFill>
                <a:latin typeface="Century Gothic" panose="020B0502020202020204" pitchFamily="34" charset="0"/>
              </a:rPr>
              <a:t>. Información en el Centro Gloria Fuertes.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424060"/>
              </p:ext>
            </p:extLst>
          </p:nvPr>
        </p:nvGraphicFramePr>
        <p:xfrm>
          <a:off x="251942" y="720130"/>
          <a:ext cx="4680519" cy="5894369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06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1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GRUPO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VOLUNTARIOS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HORARIO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LUGAR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PLAZAS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4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BOLILLOS I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Laura Guerra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Sofía Tejedor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Isabel </a:t>
                      </a:r>
                      <a:r>
                        <a:rPr lang="es-ES" sz="1000" b="0">
                          <a:effectLst/>
                          <a:latin typeface="+mn-lt"/>
                          <a:cs typeface="Arial" pitchFamily="34" charset="0"/>
                        </a:rPr>
                        <a:t>Fuentenebro</a:t>
                      </a:r>
                      <a:endParaRPr lang="es-ES" sz="10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MARTES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17 a 19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AULA 2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BOLILLOS II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Sofía Tejedor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Juana Rivera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Isabel </a:t>
                      </a:r>
                      <a:r>
                        <a:rPr lang="es-ES" sz="1000" b="0" dirty="0" err="1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Fuentenebro</a:t>
                      </a:r>
                      <a:endParaRPr lang="es-ES" sz="10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JUEVES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17 a 19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AULA 2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PUNTO DOS AGUJAS I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Alicia Pérez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Mª</a:t>
                      </a:r>
                      <a:r>
                        <a:rPr lang="es-ES" sz="1000" b="0" baseline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 Luisa García</a:t>
                      </a:r>
                      <a:endParaRPr lang="es-ES" sz="10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LUNES</a:t>
                      </a:r>
                    </a:p>
                    <a:p>
                      <a:pPr marL="0" marR="0" indent="0" algn="ctr" defTabSz="96222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17 a 19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AULA 4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15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PUNTO DOS AGUJAS II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Alicia Pérez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Mª</a:t>
                      </a:r>
                      <a:r>
                        <a:rPr lang="es-ES" sz="1000" b="0" baseline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 Luisa García</a:t>
                      </a:r>
                      <a:endParaRPr lang="es-ES" sz="10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MIERCOLES</a:t>
                      </a:r>
                    </a:p>
                    <a:p>
                      <a:pPr marL="0" marR="0" indent="0" algn="ctr" defTabSz="96222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17 a 19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AULA 4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15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GANCHILLO I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Elena Pimentel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Mª Cruz Moya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Francisca López</a:t>
                      </a: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JUEVES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17 a 18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AULA 3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GANCHILLO II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Elena Pimentel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Mª Cruz Moya</a:t>
                      </a:r>
                    </a:p>
                    <a:p>
                      <a:pPr marL="0" marR="0" indent="0" algn="ctr" defTabSz="100778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Francisca López</a:t>
                      </a: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JUEVES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De18,15 a 19,15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AULA 3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ARREGLOS I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Guadalupe Martín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Isabel </a:t>
                      </a:r>
                      <a:r>
                        <a:rPr lang="es-ES" sz="1000" b="0" dirty="0" err="1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Fuentenebro</a:t>
                      </a:r>
                      <a:endParaRPr lang="es-ES" sz="10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MIERCOLES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17 a 19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>
                          <a:effectLst/>
                          <a:latin typeface="+mn-lt"/>
                          <a:cs typeface="Arial" pitchFamily="34" charset="0"/>
                        </a:rPr>
                        <a:t>AULA 3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737">
                <a:tc>
                  <a:txBody>
                    <a:bodyPr/>
                    <a:lstStyle/>
                    <a:p>
                      <a:pPr marL="0" marR="0" indent="0" algn="ctr" defTabSz="100778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ARREGLOS II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Pilar Crespo</a:t>
                      </a: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LUNES</a:t>
                      </a:r>
                    </a:p>
                    <a:p>
                      <a:pPr marL="0" marR="0" indent="0" algn="ctr" defTabSz="96222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16:30 a 18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78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AULA 3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703">
                <a:tc>
                  <a:txBody>
                    <a:bodyPr/>
                    <a:lstStyle/>
                    <a:p>
                      <a:pPr marL="0" marR="0" indent="0" algn="ctr" defTabSz="100778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PATRONAJE</a:t>
                      </a: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78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Pilar Crespo</a:t>
                      </a: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LUNES</a:t>
                      </a:r>
                    </a:p>
                    <a:p>
                      <a:pPr marL="0" marR="0" indent="0" algn="ctr" defTabSz="96222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18 a 20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78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AULA 3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ARTES PLASTICAS I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Juan Morales</a:t>
                      </a:r>
                      <a:endParaRPr lang="es-ES" sz="10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MIÉRCOLES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De 9:30</a:t>
                      </a:r>
                      <a:r>
                        <a:rPr lang="es-ES" sz="9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a</a:t>
                      </a:r>
                      <a:r>
                        <a:rPr lang="es-E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11:30 h.</a:t>
                      </a:r>
                      <a:endParaRPr lang="es-ES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AULA 4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7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ARTES PLASTICAS II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Juan Morales</a:t>
                      </a:r>
                      <a:endParaRPr lang="es-ES" sz="10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MIÉRCOLES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De 11:30 a 13:30 h.</a:t>
                      </a:r>
                      <a:endParaRPr lang="es-ES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AULA 4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ACUARELA</a:t>
                      </a: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Leandro Hernández</a:t>
                      </a: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JUEVES</a:t>
                      </a:r>
                    </a:p>
                    <a:p>
                      <a:pPr marL="0" marR="0" indent="0" algn="ctr" defTabSz="96222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De 10 a 12 h.</a:t>
                      </a:r>
                      <a:endParaRPr lang="es-ES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6222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AULA 4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107926" y="216074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latin typeface="Arial Black" panose="020B0A04020102020204" pitchFamily="34" charset="0"/>
              </a:rPr>
              <a:t>GRUPOS EN EL CENTRO GLORIA FUERTES</a:t>
            </a:r>
          </a:p>
        </p:txBody>
      </p: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5364510" y="4032498"/>
          <a:ext cx="4896544" cy="1899042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14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GRUPO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VOLUNTARIOS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HORARIO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LUGAR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PLAZAS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SEVILLANAS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I, II, III</a:t>
                      </a: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Lucía López</a:t>
                      </a: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MARTES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17 a 18;</a:t>
                      </a:r>
                      <a:r>
                        <a:rPr lang="es-ES" sz="900" b="1" baseline="0" dirty="0">
                          <a:effectLst/>
                          <a:latin typeface="+mn-lt"/>
                          <a:cs typeface="Arial" pitchFamily="34" charset="0"/>
                        </a:rPr>
                        <a:t> 18 a 19 y 19 a 20</a:t>
                      </a: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6222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AULA 2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(20 por grupo)</a:t>
                      </a: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SEVILLANAS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I, II, III</a:t>
                      </a: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cs typeface="Arial" pitchFamily="34" charset="0"/>
                        </a:rPr>
                        <a:t>Mª Carmen</a:t>
                      </a:r>
                      <a:r>
                        <a:rPr lang="es-ES" sz="1000" b="0" baseline="0" dirty="0">
                          <a:effectLst/>
                          <a:latin typeface="+mn-lt"/>
                          <a:cs typeface="Arial" pitchFamily="34" charset="0"/>
                        </a:rPr>
                        <a:t> Pérez</a:t>
                      </a:r>
                      <a:endParaRPr lang="es-ES" sz="10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latin typeface="+mn-lt"/>
                          <a:ea typeface="Calibri"/>
                          <a:cs typeface="Arial" pitchFamily="34" charset="0"/>
                        </a:rPr>
                        <a:t>JUEVES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17 a 18;</a:t>
                      </a:r>
                      <a:r>
                        <a:rPr lang="es-ES" sz="900" b="1" baseline="0" dirty="0">
                          <a:effectLst/>
                          <a:latin typeface="+mn-lt"/>
                          <a:cs typeface="Arial" pitchFamily="34" charset="0"/>
                        </a:rPr>
                        <a:t> 18 a 19 y 19 a 20</a:t>
                      </a: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AULA 2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60</a:t>
                      </a:r>
                    </a:p>
                    <a:p>
                      <a:pPr marL="0" marR="0" indent="0" algn="ctr" defTabSz="100778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(20 por grupo)</a:t>
                      </a: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 Black" panose="020B0A04020102020204" pitchFamily="34" charset="0"/>
                        </a:rPr>
                        <a:t>MUS</a:t>
                      </a:r>
                      <a:endParaRPr lang="es-ES" sz="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Manuel Gamero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Eduardo </a:t>
                      </a:r>
                      <a:r>
                        <a:rPr lang="es-ES" sz="1000" b="0" dirty="0" err="1"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Vilar</a:t>
                      </a:r>
                      <a:endParaRPr lang="es-ES" sz="10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MARTES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+mn-lt"/>
                          <a:cs typeface="Arial" pitchFamily="34" charset="0"/>
                        </a:rPr>
                        <a:t>De 17a 19 h.</a:t>
                      </a:r>
                      <a:endParaRPr lang="es-ES" sz="900" b="1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effectLst/>
                          <a:latin typeface="+mn-lt"/>
                          <a:cs typeface="Arial" pitchFamily="34" charset="0"/>
                        </a:rPr>
                        <a:t>ZONA JUEGO CAFETERÍA</a:t>
                      </a:r>
                      <a:endParaRPr lang="es-ES" sz="900" b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</a:t>
                      </a:r>
                      <a:endParaRPr lang="es-ES" sz="9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5604" marR="55604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14 Rectángulo"/>
          <p:cNvSpPr/>
          <p:nvPr/>
        </p:nvSpPr>
        <p:spPr>
          <a:xfrm>
            <a:off x="5436518" y="3652713"/>
            <a:ext cx="47876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latin typeface="Arial Black" panose="020B0A04020102020204" pitchFamily="34" charset="0"/>
              </a:rPr>
              <a:t>GRUPOS EN EL CENTRO MANUEL MATEO</a:t>
            </a:r>
          </a:p>
        </p:txBody>
      </p:sp>
    </p:spTree>
    <p:extLst>
      <p:ext uri="{BB962C8B-B14F-4D97-AF65-F5344CB8AC3E}">
        <p14:creationId xmlns:p14="http://schemas.microsoft.com/office/powerpoint/2010/main" val="39449628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3050</TotalTime>
  <Words>620</Words>
  <Application>Microsoft Office PowerPoint</Application>
  <PresentationFormat>Personalizado</PresentationFormat>
  <Paragraphs>189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Century Gothic</vt:lpstr>
      <vt:lpstr>Times New Roman</vt:lpstr>
      <vt:lpstr>Tema de Office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Juan Palomino Urdapilleta</dc:creator>
  <cp:lastModifiedBy>María Concepción Rodríguez García</cp:lastModifiedBy>
  <cp:revision>239</cp:revision>
  <cp:lastPrinted>2019-09-17T11:10:01Z</cp:lastPrinted>
  <dcterms:created xsi:type="dcterms:W3CDTF">2016-09-20T09:13:17Z</dcterms:created>
  <dcterms:modified xsi:type="dcterms:W3CDTF">2023-10-05T08:33:05Z</dcterms:modified>
</cp:coreProperties>
</file>