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36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s-ES" sz="3600" dirty="0"/>
              <a:t>Impulso de la Infraestructura Verde de</a:t>
            </a:r>
          </a:p>
          <a:p>
            <a:pPr algn="l"/>
            <a:r>
              <a:rPr lang="es-ES" sz="3600" dirty="0"/>
              <a:t>San Sebastián de los Reyes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2949980" cy="1208141"/>
          </a:xfrm>
        </p:spPr>
        <p:txBody>
          <a:bodyPr>
            <a:normAutofit/>
          </a:bodyPr>
          <a:lstStyle/>
          <a:p>
            <a:pPr algn="l"/>
            <a:r>
              <a:rPr lang="es-ES" sz="1700"/>
              <a:t>Consolidación, renaturalización y adaptación al cambio climático de los barrios de los Arroyos y Dehesa Vieja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yuntamiento de San Sebastián de los Reyes | San Sebastián ...">
            <a:extLst>
              <a:ext uri="{FF2B5EF4-FFF2-40B4-BE49-F238E27FC236}">
                <a16:creationId xmlns:a16="http://schemas.microsoft.com/office/drawing/2014/main" id="{50A42C78-F0D7-D621-EDA0-466D6812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767" y="950060"/>
            <a:ext cx="4806627" cy="48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40823"/>
            <a:ext cx="2564892" cy="5583148"/>
          </a:xfrm>
        </p:spPr>
        <p:txBody>
          <a:bodyPr anchor="ctr">
            <a:normAutofit/>
          </a:bodyPr>
          <a:lstStyle/>
          <a:p>
            <a:r>
              <a:rPr lang="es-ES" sz="3300" dirty="0"/>
              <a:t>Situación de partida en el ámbito de actuación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00400" y="630936"/>
            <a:ext cx="13716" cy="5590381"/>
          </a:xfrm>
          <a:custGeom>
            <a:avLst/>
            <a:gdLst>
              <a:gd name="connsiteX0" fmla="*/ 0 w 13716"/>
              <a:gd name="connsiteY0" fmla="*/ 0 h 5590381"/>
              <a:gd name="connsiteX1" fmla="*/ 13716 w 13716"/>
              <a:gd name="connsiteY1" fmla="*/ 0 h 5590381"/>
              <a:gd name="connsiteX2" fmla="*/ 13716 w 13716"/>
              <a:gd name="connsiteY2" fmla="*/ 754701 h 5590381"/>
              <a:gd name="connsiteX3" fmla="*/ 13716 w 13716"/>
              <a:gd name="connsiteY3" fmla="*/ 1565307 h 5590381"/>
              <a:gd name="connsiteX4" fmla="*/ 13716 w 13716"/>
              <a:gd name="connsiteY4" fmla="*/ 2152297 h 5590381"/>
              <a:gd name="connsiteX5" fmla="*/ 13716 w 13716"/>
              <a:gd name="connsiteY5" fmla="*/ 2906998 h 5590381"/>
              <a:gd name="connsiteX6" fmla="*/ 13716 w 13716"/>
              <a:gd name="connsiteY6" fmla="*/ 3549892 h 5590381"/>
              <a:gd name="connsiteX7" fmla="*/ 13716 w 13716"/>
              <a:gd name="connsiteY7" fmla="*/ 4080978 h 5590381"/>
              <a:gd name="connsiteX8" fmla="*/ 13716 w 13716"/>
              <a:gd name="connsiteY8" fmla="*/ 4835680 h 5590381"/>
              <a:gd name="connsiteX9" fmla="*/ 13716 w 13716"/>
              <a:gd name="connsiteY9" fmla="*/ 5590381 h 5590381"/>
              <a:gd name="connsiteX10" fmla="*/ 0 w 13716"/>
              <a:gd name="connsiteY10" fmla="*/ 5590381 h 5590381"/>
              <a:gd name="connsiteX11" fmla="*/ 0 w 13716"/>
              <a:gd name="connsiteY11" fmla="*/ 4835680 h 5590381"/>
              <a:gd name="connsiteX12" fmla="*/ 0 w 13716"/>
              <a:gd name="connsiteY12" fmla="*/ 4304593 h 5590381"/>
              <a:gd name="connsiteX13" fmla="*/ 0 w 13716"/>
              <a:gd name="connsiteY13" fmla="*/ 3773507 h 5590381"/>
              <a:gd name="connsiteX14" fmla="*/ 0 w 13716"/>
              <a:gd name="connsiteY14" fmla="*/ 3186517 h 5590381"/>
              <a:gd name="connsiteX15" fmla="*/ 0 w 13716"/>
              <a:gd name="connsiteY15" fmla="*/ 2487720 h 5590381"/>
              <a:gd name="connsiteX16" fmla="*/ 0 w 13716"/>
              <a:gd name="connsiteY16" fmla="*/ 1956633 h 5590381"/>
              <a:gd name="connsiteX17" fmla="*/ 0 w 13716"/>
              <a:gd name="connsiteY17" fmla="*/ 1425547 h 5590381"/>
              <a:gd name="connsiteX18" fmla="*/ 0 w 13716"/>
              <a:gd name="connsiteY18" fmla="*/ 614942 h 5590381"/>
              <a:gd name="connsiteX19" fmla="*/ 0 w 13716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716" h="5590381" fill="none" extrusionOk="0">
                <a:moveTo>
                  <a:pt x="0" y="0"/>
                </a:moveTo>
                <a:cubicBezTo>
                  <a:pt x="6519" y="-664"/>
                  <a:pt x="8288" y="665"/>
                  <a:pt x="13716" y="0"/>
                </a:cubicBezTo>
                <a:cubicBezTo>
                  <a:pt x="-9798" y="225076"/>
                  <a:pt x="41703" y="562283"/>
                  <a:pt x="13716" y="754701"/>
                </a:cubicBezTo>
                <a:cubicBezTo>
                  <a:pt x="-14271" y="947119"/>
                  <a:pt x="25509" y="1239251"/>
                  <a:pt x="13716" y="1565307"/>
                </a:cubicBezTo>
                <a:cubicBezTo>
                  <a:pt x="1923" y="1891363"/>
                  <a:pt x="2588" y="1999140"/>
                  <a:pt x="13716" y="2152297"/>
                </a:cubicBezTo>
                <a:cubicBezTo>
                  <a:pt x="24845" y="2305454"/>
                  <a:pt x="24133" y="2598333"/>
                  <a:pt x="13716" y="2906998"/>
                </a:cubicBezTo>
                <a:cubicBezTo>
                  <a:pt x="3299" y="3215663"/>
                  <a:pt x="30691" y="3327412"/>
                  <a:pt x="13716" y="3549892"/>
                </a:cubicBezTo>
                <a:cubicBezTo>
                  <a:pt x="-3259" y="3772372"/>
                  <a:pt x="33989" y="3843836"/>
                  <a:pt x="13716" y="4080978"/>
                </a:cubicBezTo>
                <a:cubicBezTo>
                  <a:pt x="-6557" y="4318120"/>
                  <a:pt x="-8378" y="4511166"/>
                  <a:pt x="13716" y="4835680"/>
                </a:cubicBezTo>
                <a:cubicBezTo>
                  <a:pt x="35810" y="5160194"/>
                  <a:pt x="-17642" y="5401748"/>
                  <a:pt x="13716" y="5590381"/>
                </a:cubicBezTo>
                <a:cubicBezTo>
                  <a:pt x="8599" y="5590092"/>
                  <a:pt x="6708" y="5590668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3716" h="5590381" stroke="0" extrusionOk="0">
                <a:moveTo>
                  <a:pt x="0" y="0"/>
                </a:moveTo>
                <a:cubicBezTo>
                  <a:pt x="4626" y="620"/>
                  <a:pt x="7856" y="-428"/>
                  <a:pt x="13716" y="0"/>
                </a:cubicBezTo>
                <a:cubicBezTo>
                  <a:pt x="36569" y="165299"/>
                  <a:pt x="-959" y="427555"/>
                  <a:pt x="13716" y="698798"/>
                </a:cubicBezTo>
                <a:cubicBezTo>
                  <a:pt x="28391" y="970041"/>
                  <a:pt x="15108" y="1226199"/>
                  <a:pt x="13716" y="1397595"/>
                </a:cubicBezTo>
                <a:cubicBezTo>
                  <a:pt x="12324" y="1568991"/>
                  <a:pt x="34226" y="1794517"/>
                  <a:pt x="13716" y="2152297"/>
                </a:cubicBezTo>
                <a:cubicBezTo>
                  <a:pt x="-6794" y="2510077"/>
                  <a:pt x="36274" y="2594424"/>
                  <a:pt x="13716" y="2739287"/>
                </a:cubicBezTo>
                <a:cubicBezTo>
                  <a:pt x="-8842" y="2884150"/>
                  <a:pt x="22545" y="3129706"/>
                  <a:pt x="13716" y="3493988"/>
                </a:cubicBezTo>
                <a:cubicBezTo>
                  <a:pt x="4887" y="3858270"/>
                  <a:pt x="49629" y="4041447"/>
                  <a:pt x="13716" y="4304593"/>
                </a:cubicBezTo>
                <a:cubicBezTo>
                  <a:pt x="-22197" y="4567740"/>
                  <a:pt x="45055" y="5149125"/>
                  <a:pt x="13716" y="5590381"/>
                </a:cubicBezTo>
                <a:cubicBezTo>
                  <a:pt x="9649" y="5590058"/>
                  <a:pt x="6483" y="5589928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Mapa&#10;&#10;El contenido generado por IA puede ser incorrecto.">
            <a:extLst>
              <a:ext uri="{FF2B5EF4-FFF2-40B4-BE49-F238E27FC236}">
                <a16:creationId xmlns:a16="http://schemas.microsoft.com/office/drawing/2014/main" id="{E1FB0D62-68D3-B4D5-8912-0AA29D7DA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r="17357" b="-2"/>
          <a:stretch>
            <a:fillRect/>
          </a:stretch>
        </p:blipFill>
        <p:spPr bwMode="auto">
          <a:xfrm>
            <a:off x="3490722" y="1000665"/>
            <a:ext cx="5170932" cy="317417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4798577"/>
            <a:ext cx="5170932" cy="142848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300"/>
              <a:t>- Alta densidad de población y edificación</a:t>
            </a:r>
          </a:p>
          <a:p>
            <a:pPr>
              <a:lnSpc>
                <a:spcPct val="90000"/>
              </a:lnSpc>
            </a:pPr>
            <a:r>
              <a:rPr lang="es-ES" sz="1300"/>
              <a:t>- Zonas verdes deterioradas y obsoletas</a:t>
            </a:r>
          </a:p>
          <a:p>
            <a:pPr>
              <a:lnSpc>
                <a:spcPct val="90000"/>
              </a:lnSpc>
            </a:pPr>
            <a:r>
              <a:rPr lang="es-ES" sz="1300"/>
              <a:t>- Escasez y baja diversidad vegetal</a:t>
            </a:r>
          </a:p>
          <a:p>
            <a:pPr>
              <a:lnSpc>
                <a:spcPct val="90000"/>
              </a:lnSpc>
            </a:pPr>
            <a:r>
              <a:rPr lang="es-ES" sz="1300"/>
              <a:t>- Contaminación atmosférica y falta de itinerarios peatonales</a:t>
            </a:r>
          </a:p>
          <a:p>
            <a:pPr>
              <a:lnSpc>
                <a:spcPct val="90000"/>
              </a:lnSpc>
            </a:pPr>
            <a:r>
              <a:rPr lang="es-ES" sz="1300"/>
              <a:t>- Infraestructura verde desigual, poco conectada y accesible</a:t>
            </a:r>
          </a:p>
        </p:txBody>
      </p:sp>
      <p:pic>
        <p:nvPicPr>
          <p:cNvPr id="2050" name="Picture 2" descr="Ayuntamiento de San Sebastián de los Reyes | San Sebastián ...">
            <a:extLst>
              <a:ext uri="{FF2B5EF4-FFF2-40B4-BE49-F238E27FC236}">
                <a16:creationId xmlns:a16="http://schemas.microsoft.com/office/drawing/2014/main" id="{37A0676E-646A-3D22-984C-5CFF51DC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" y="5458845"/>
            <a:ext cx="1144113" cy="11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Mapa&#10;&#10;El contenido generado por IA puede ser incorrecto.">
            <a:extLst>
              <a:ext uri="{FF2B5EF4-FFF2-40B4-BE49-F238E27FC236}">
                <a16:creationId xmlns:a16="http://schemas.microsoft.com/office/drawing/2014/main" id="{D6829291-0C9D-DBD2-00BD-33B931763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r="17343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s-ES" sz="3500" dirty="0"/>
              <a:t>Beneficios buscados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s-ES" sz="1700" dirty="0"/>
              <a:t>- Mejora del paisaje urbano y ambiental</a:t>
            </a:r>
          </a:p>
          <a:p>
            <a:r>
              <a:rPr lang="es-ES" sz="1700" dirty="0"/>
              <a:t>- Creación de refugios climáticos con arbolado</a:t>
            </a:r>
          </a:p>
          <a:p>
            <a:r>
              <a:rPr lang="es-ES" sz="1700" dirty="0"/>
              <a:t>- Facilitación de desplazamientos peatonales</a:t>
            </a:r>
          </a:p>
          <a:p>
            <a:r>
              <a:rPr lang="es-ES" sz="1700" dirty="0"/>
              <a:t>- Beneficios sociales para colectivos sensibles</a:t>
            </a:r>
          </a:p>
          <a:p>
            <a:r>
              <a:rPr lang="es-ES" sz="1700" dirty="0"/>
              <a:t>- Aumento de biodiversidad y creación de corredores ecológicos</a:t>
            </a:r>
          </a:p>
        </p:txBody>
      </p:sp>
      <p:pic>
        <p:nvPicPr>
          <p:cNvPr id="5" name="Picture 2" descr="Ayuntamiento de San Sebastián de los Reyes | San Sebastián ...">
            <a:extLst>
              <a:ext uri="{FF2B5EF4-FFF2-40B4-BE49-F238E27FC236}">
                <a16:creationId xmlns:a16="http://schemas.microsoft.com/office/drawing/2014/main" id="{4C1F38DE-D205-09C2-4CE7-3A3FDDA4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97" y="108981"/>
            <a:ext cx="882076" cy="8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Casa en medio de la calle&#10;&#10;El contenido generado por IA puede ser incorrecto.">
            <a:extLst>
              <a:ext uri="{FF2B5EF4-FFF2-40B4-BE49-F238E27FC236}">
                <a16:creationId xmlns:a16="http://schemas.microsoft.com/office/drawing/2014/main" id="{A58E3431-86DF-FD3D-6917-F3A04EB917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r="16111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/>
              <a:t>Acción 1: Naturalización del Paseo de Guadalajara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s-ES" sz="1700"/>
              <a:t>- Retirada de pavimento impermeable</a:t>
            </a:r>
          </a:p>
          <a:p>
            <a:r>
              <a:rPr lang="es-ES" sz="1700"/>
              <a:t>- Instalación de pavimentos drenantes</a:t>
            </a:r>
          </a:p>
          <a:p>
            <a:r>
              <a:rPr lang="es-ES" sz="1700"/>
              <a:t>- Ampliación y unión de alcorques</a:t>
            </a:r>
          </a:p>
          <a:p>
            <a:r>
              <a:rPr lang="es-ES" sz="1700"/>
              <a:t>- Plantación de arbustos y herbáceas resilientes</a:t>
            </a:r>
          </a:p>
          <a:p>
            <a:r>
              <a:rPr lang="es-ES" sz="1700"/>
              <a:t>- Instalación de refugios para invertebrados</a:t>
            </a:r>
          </a:p>
        </p:txBody>
      </p:sp>
      <p:pic>
        <p:nvPicPr>
          <p:cNvPr id="5" name="Picture 2" descr="Ayuntamiento de San Sebastián de los Reyes | San Sebastián ...">
            <a:extLst>
              <a:ext uri="{FF2B5EF4-FFF2-40B4-BE49-F238E27FC236}">
                <a16:creationId xmlns:a16="http://schemas.microsoft.com/office/drawing/2014/main" id="{2144DAD6-C445-7F75-30E2-01FE424B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1" y="5635406"/>
            <a:ext cx="882076" cy="8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Diagrama&#10;&#10;El contenido generado por IA puede ser incorrecto.">
            <a:extLst>
              <a:ext uri="{FF2B5EF4-FFF2-40B4-BE49-F238E27FC236}">
                <a16:creationId xmlns:a16="http://schemas.microsoft.com/office/drawing/2014/main" id="{45D8F865-70EC-9613-1FDF-A2CC4310F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27046" r="11936" b="26557"/>
          <a:stretch/>
        </p:blipFill>
        <p:spPr bwMode="auto">
          <a:xfrm>
            <a:off x="482600" y="1873911"/>
            <a:ext cx="8178799" cy="311017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EC0BABB-B862-9DF8-AC9D-6A1904A2052D}"/>
              </a:ext>
            </a:extLst>
          </p:cNvPr>
          <p:cNvSpPr txBox="1"/>
          <p:nvPr/>
        </p:nvSpPr>
        <p:spPr>
          <a:xfrm>
            <a:off x="1405157" y="446524"/>
            <a:ext cx="6660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Plano ejemplo de actuaciones en un tramo del Paseo de Guadalajara</a:t>
            </a:r>
            <a:endParaRPr lang="es-ES" dirty="0"/>
          </a:p>
        </p:txBody>
      </p:sp>
      <p:pic>
        <p:nvPicPr>
          <p:cNvPr id="7" name="Picture 2" descr="Ayuntamiento de San Sebastián de los Reyes | San Sebastián ...">
            <a:extLst>
              <a:ext uri="{FF2B5EF4-FFF2-40B4-BE49-F238E27FC236}">
                <a16:creationId xmlns:a16="http://schemas.microsoft.com/office/drawing/2014/main" id="{065B419F-8143-1124-A866-BF1F58F4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1" y="5635406"/>
            <a:ext cx="882076" cy="8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3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2513760" cy="161620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600"/>
              <a:t>Acción 2: Recuperación y renaturalización de espacios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2513760" cy="344783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600"/>
              <a:t>- Demolición de superficies impermeables</a:t>
            </a:r>
          </a:p>
          <a:p>
            <a:pPr>
              <a:lnSpc>
                <a:spcPct val="90000"/>
              </a:lnSpc>
            </a:pPr>
            <a:r>
              <a:rPr lang="es-ES" sz="1600"/>
              <a:t>- Mejora del suelo y eliminación de especies invasoras</a:t>
            </a:r>
          </a:p>
          <a:p>
            <a:pPr>
              <a:lnSpc>
                <a:spcPct val="90000"/>
              </a:lnSpc>
            </a:pPr>
            <a:r>
              <a:rPr lang="es-ES" sz="1600"/>
              <a:t>- Creación de senda urbana accesible</a:t>
            </a:r>
          </a:p>
          <a:p>
            <a:pPr>
              <a:lnSpc>
                <a:spcPct val="90000"/>
              </a:lnSpc>
            </a:pPr>
            <a:r>
              <a:rPr lang="es-ES" sz="1600"/>
              <a:t>- Revegetación con todos los estratos vegetales</a:t>
            </a:r>
          </a:p>
          <a:p>
            <a:pPr>
              <a:lnSpc>
                <a:spcPct val="90000"/>
              </a:lnSpc>
            </a:pPr>
            <a:r>
              <a:rPr lang="es-ES" sz="1600"/>
              <a:t>- Jardines de lluvia, mobiliario reciclado y superalcorques</a:t>
            </a:r>
          </a:p>
        </p:txBody>
      </p:sp>
      <p:pic>
        <p:nvPicPr>
          <p:cNvPr id="6" name="Imagen 5" descr="Una calle de tierra&#10;&#10;El contenido generado por IA puede ser incorrecto.">
            <a:extLst>
              <a:ext uri="{FF2B5EF4-FFF2-40B4-BE49-F238E27FC236}">
                <a16:creationId xmlns:a16="http://schemas.microsoft.com/office/drawing/2014/main" id="{D6A695E6-9FE8-BDA1-C26A-41A0614B8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r="18227"/>
          <a:stretch>
            <a:fillRect/>
          </a:stretch>
        </p:blipFill>
        <p:spPr bwMode="auto">
          <a:xfrm>
            <a:off x="3799174" y="10"/>
            <a:ext cx="5274619" cy="4378805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D35268-6FBE-0BCD-C050-3F804C7C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51447" y="0"/>
            <a:ext cx="92551" cy="3290157"/>
          </a:xfrm>
          <a:prstGeom prst="rect">
            <a:avLst/>
          </a:prstGeom>
          <a:gradFill>
            <a:gsLst>
              <a:gs pos="20000">
                <a:schemeClr val="accent3">
                  <a:alpha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castillo en un campo&#10;&#10;El contenido generado por IA puede ser incorrecto.">
            <a:extLst>
              <a:ext uri="{FF2B5EF4-FFF2-40B4-BE49-F238E27FC236}">
                <a16:creationId xmlns:a16="http://schemas.microsoft.com/office/drawing/2014/main" id="{27ADECBE-E6C7-6E0F-5DDA-7FDE5155B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6" b="1"/>
          <a:stretch>
            <a:fillRect/>
          </a:stretch>
        </p:blipFill>
        <p:spPr bwMode="auto">
          <a:xfrm>
            <a:off x="3799174" y="4378817"/>
            <a:ext cx="2643621" cy="2479183"/>
          </a:xfrm>
          <a:prstGeom prst="rect">
            <a:avLst/>
          </a:prstGeom>
          <a:noFill/>
        </p:spPr>
      </p:pic>
      <p:pic>
        <p:nvPicPr>
          <p:cNvPr id="5" name="Imagen 4" descr="Un jardín de una casa&#10;&#10;El contenido generado por IA puede ser incorrecto.">
            <a:extLst>
              <a:ext uri="{FF2B5EF4-FFF2-40B4-BE49-F238E27FC236}">
                <a16:creationId xmlns:a16="http://schemas.microsoft.com/office/drawing/2014/main" id="{785E15BB-4350-0009-6D2B-8AC15EE717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8" r="16653" b="4"/>
          <a:stretch>
            <a:fillRect/>
          </a:stretch>
        </p:blipFill>
        <p:spPr bwMode="auto">
          <a:xfrm>
            <a:off x="6430172" y="4378818"/>
            <a:ext cx="2643621" cy="24791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0B02E-2A29-A1CD-0D60-A9E1681AF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760236-1E5E-7CEA-DCDD-21F3FB288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D6BAEE-FD58-F5B7-5CF3-A74EB385D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Ayuntamiento de San Sebastián de los Reyes | San Sebastián ...">
            <a:extLst>
              <a:ext uri="{FF2B5EF4-FFF2-40B4-BE49-F238E27FC236}">
                <a16:creationId xmlns:a16="http://schemas.microsoft.com/office/drawing/2014/main" id="{D91C5814-4C6D-3423-8347-2C8B9887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6" y="5854424"/>
            <a:ext cx="882076" cy="8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2047A5C-C6BD-7FD6-8C5D-43FAA5BD3256}"/>
              </a:ext>
            </a:extLst>
          </p:cNvPr>
          <p:cNvSpPr txBox="1"/>
          <p:nvPr/>
        </p:nvSpPr>
        <p:spPr>
          <a:xfrm>
            <a:off x="2206606" y="6291291"/>
            <a:ext cx="1374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Situación actual de las parcelas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Diagrama, Dibujo de ingeniería&#10;&#10;El contenido generado por IA puede ser incorrecto.">
            <a:extLst>
              <a:ext uri="{FF2B5EF4-FFF2-40B4-BE49-F238E27FC236}">
                <a16:creationId xmlns:a16="http://schemas.microsoft.com/office/drawing/2014/main" id="{2F3E458B-90C6-D714-C67F-76C7E5726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9" b="18220"/>
          <a:stretch>
            <a:fillRect/>
          </a:stretch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127" y="2892"/>
                  <a:pt x="1371229" y="8681"/>
                  <a:pt x="1371600" y="13716"/>
                </a:cubicBezTo>
                <a:cubicBezTo>
                  <a:pt x="1107995" y="21892"/>
                  <a:pt x="1033361" y="28370"/>
                  <a:pt x="713232" y="13716"/>
                </a:cubicBezTo>
                <a:cubicBezTo>
                  <a:pt x="393103" y="-938"/>
                  <a:pt x="289343" y="38649"/>
                  <a:pt x="0" y="13716"/>
                </a:cubicBezTo>
                <a:cubicBezTo>
                  <a:pt x="227" y="7219"/>
                  <a:pt x="197" y="5990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228" y="6235"/>
                  <a:pt x="1371259" y="10206"/>
                  <a:pt x="1371600" y="13716"/>
                </a:cubicBezTo>
                <a:cubicBezTo>
                  <a:pt x="1176823" y="-5981"/>
                  <a:pt x="900830" y="5417"/>
                  <a:pt x="713232" y="13716"/>
                </a:cubicBezTo>
                <a:cubicBezTo>
                  <a:pt x="525634" y="22015"/>
                  <a:pt x="282837" y="1152"/>
                  <a:pt x="0" y="13716"/>
                </a:cubicBezTo>
                <a:cubicBezTo>
                  <a:pt x="596" y="8712"/>
                  <a:pt x="320" y="342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C64677-6C5B-FD63-D83F-815A4BFB184C}"/>
              </a:ext>
            </a:extLst>
          </p:cNvPr>
          <p:cNvSpPr txBox="1"/>
          <p:nvPr/>
        </p:nvSpPr>
        <p:spPr>
          <a:xfrm>
            <a:off x="3490720" y="4777739"/>
            <a:ext cx="5173220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/>
              </a:rPr>
              <a:t>Plano ejemplo de actuaciones en una de las zonas verdes.</a:t>
            </a:r>
          </a:p>
        </p:txBody>
      </p:sp>
      <p:pic>
        <p:nvPicPr>
          <p:cNvPr id="9" name="Picture 2" descr="Ayuntamiento de San Sebastián de los Reyes | San Sebastián ...">
            <a:extLst>
              <a:ext uri="{FF2B5EF4-FFF2-40B4-BE49-F238E27FC236}">
                <a16:creationId xmlns:a16="http://schemas.microsoft.com/office/drawing/2014/main" id="{8AB34360-4485-A3C2-164D-303394641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1" y="5635406"/>
            <a:ext cx="882076" cy="8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2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411480"/>
            <a:ext cx="8348473" cy="1106424"/>
          </a:xfrm>
        </p:spPr>
        <p:txBody>
          <a:bodyPr>
            <a:normAutofit/>
          </a:bodyPr>
          <a:lstStyle/>
          <a:p>
            <a:r>
              <a:rPr lang="es-ES" sz="3100"/>
              <a:t>Acción 3: Bosque urbano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Dibujo de ingeniería, Calendario&#10;&#10;El contenido generado por IA puede ser incorrecto.">
            <a:extLst>
              <a:ext uri="{FF2B5EF4-FFF2-40B4-BE49-F238E27FC236}">
                <a16:creationId xmlns:a16="http://schemas.microsoft.com/office/drawing/2014/main" id="{FD077A78-BBF2-ABBA-5362-9F5FE8E96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2" b="-4"/>
          <a:stretch>
            <a:fillRect/>
          </a:stretch>
        </p:blipFill>
        <p:spPr bwMode="auto">
          <a:xfrm>
            <a:off x="322325" y="1721922"/>
            <a:ext cx="2564892" cy="452056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Una imagen de una ciudad&#10;&#10;El contenido generado por IA puede ser incorrecto.">
            <a:extLst>
              <a:ext uri="{FF2B5EF4-FFF2-40B4-BE49-F238E27FC236}">
                <a16:creationId xmlns:a16="http://schemas.microsoft.com/office/drawing/2014/main" id="{4F62614F-AD79-9F37-B523-7F82FD8C8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r="6539" b="-4"/>
          <a:stretch>
            <a:fillRect/>
          </a:stretch>
        </p:blipFill>
        <p:spPr bwMode="auto">
          <a:xfrm>
            <a:off x="3176752" y="1721922"/>
            <a:ext cx="2565447" cy="452056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8486" y="1721922"/>
            <a:ext cx="2706857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2011" y="2020824"/>
            <a:ext cx="2217045" cy="395935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600"/>
              <a:t>- Creación de masa arbórea como sumidero de carbono</a:t>
            </a:r>
          </a:p>
          <a:p>
            <a:pPr>
              <a:lnSpc>
                <a:spcPct val="90000"/>
              </a:lnSpc>
            </a:pPr>
            <a:r>
              <a:rPr lang="es-ES" sz="1600"/>
              <a:t>- Diversificación con estratos vegetales y praderas naturales</a:t>
            </a:r>
          </a:p>
          <a:p>
            <a:pPr>
              <a:lnSpc>
                <a:spcPct val="90000"/>
              </a:lnSpc>
            </a:pPr>
            <a:r>
              <a:rPr lang="es-ES" sz="1600"/>
              <a:t>- Refugios para fauna (aves, murciélagos, reptiles, invertebrados)</a:t>
            </a:r>
          </a:p>
          <a:p>
            <a:pPr>
              <a:lnSpc>
                <a:spcPct val="90000"/>
              </a:lnSpc>
            </a:pPr>
            <a:r>
              <a:rPr lang="es-ES" sz="1600"/>
              <a:t>- Instalación de jardines de lluvia</a:t>
            </a:r>
          </a:p>
          <a:p>
            <a:pPr>
              <a:lnSpc>
                <a:spcPct val="90000"/>
              </a:lnSpc>
            </a:pPr>
            <a:r>
              <a:rPr lang="es-ES" sz="1600"/>
              <a:t>- Extensión de la senda peatonal</a:t>
            </a:r>
          </a:p>
        </p:txBody>
      </p:sp>
      <p:pic>
        <p:nvPicPr>
          <p:cNvPr id="6" name="Picture 2" descr="Ayuntamiento de San Sebastián de los Reyes | San Sebastián ...">
            <a:extLst>
              <a:ext uri="{FF2B5EF4-FFF2-40B4-BE49-F238E27FC236}">
                <a16:creationId xmlns:a16="http://schemas.microsoft.com/office/drawing/2014/main" id="{40CA16EA-45F2-0489-CF05-E916E796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18" y="149174"/>
            <a:ext cx="882076" cy="8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Vista desde arriba de un calle&#10;&#10;El contenido generado por IA puede ser incorrecto.">
            <a:extLst>
              <a:ext uri="{FF2B5EF4-FFF2-40B4-BE49-F238E27FC236}">
                <a16:creationId xmlns:a16="http://schemas.microsoft.com/office/drawing/2014/main" id="{17FC4519-C98E-8EB8-5BED-E1F905CD0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r="-2" b="6588"/>
          <a:stretch>
            <a:fillRect/>
          </a:stretch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Vista de una ciudad desde lo alto de una carretera&#10;&#10;El contenido generado por IA puede ser incorrecto.">
            <a:extLst>
              <a:ext uri="{FF2B5EF4-FFF2-40B4-BE49-F238E27FC236}">
                <a16:creationId xmlns:a16="http://schemas.microsoft.com/office/drawing/2014/main" id="{8CF01B3F-5524-8A7F-69FC-9245D0FAD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6" r="-2" b="-2"/>
          <a:stretch>
            <a:fillRect/>
          </a:stretch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s-ES" sz="3000"/>
              <a:t>Acción 4: Corredores ecológicos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r>
              <a:rPr lang="es-ES" sz="1700"/>
              <a:t>- Ampliación de alcorques y suelo permeable</a:t>
            </a:r>
          </a:p>
          <a:p>
            <a:r>
              <a:rPr lang="es-ES" sz="1700"/>
              <a:t>- Plantación de especies adaptadas y biodiversas</a:t>
            </a:r>
          </a:p>
          <a:p>
            <a:r>
              <a:rPr lang="es-ES" sz="1700"/>
              <a:t>- Mejora de la calidad del aire mediante vegetación</a:t>
            </a:r>
          </a:p>
          <a:p>
            <a:r>
              <a:rPr lang="es-ES" sz="1700"/>
              <a:t>- Instalación de refugios para fauna</a:t>
            </a:r>
          </a:p>
          <a:p>
            <a:r>
              <a:rPr lang="es-ES" sz="1700"/>
              <a:t>- Creación de accesos accesibles en itinerarios peatonales</a:t>
            </a:r>
          </a:p>
        </p:txBody>
      </p:sp>
      <p:pic>
        <p:nvPicPr>
          <p:cNvPr id="6" name="Picture 2" descr="Ayuntamiento de San Sebastián de los Reyes | San Sebastián ...">
            <a:extLst>
              <a:ext uri="{FF2B5EF4-FFF2-40B4-BE49-F238E27FC236}">
                <a16:creationId xmlns:a16="http://schemas.microsoft.com/office/drawing/2014/main" id="{866FCA33-05B5-9438-D686-119CE0B9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1" y="5635406"/>
            <a:ext cx="882076" cy="8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305</Words>
  <Application>Microsoft Office PowerPoint</Application>
  <PresentationFormat>Presentación en pantalla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Impulso de la Infraestructura Verde de San Sebastián de los Reyes</vt:lpstr>
      <vt:lpstr>Situación de partida en el ámbito de actuación</vt:lpstr>
      <vt:lpstr>Beneficios buscados</vt:lpstr>
      <vt:lpstr>Acción 1: Naturalización del Paseo de Guadalajara</vt:lpstr>
      <vt:lpstr>Presentación de PowerPoint</vt:lpstr>
      <vt:lpstr>Acción 2: Recuperación y renaturalización de espacios</vt:lpstr>
      <vt:lpstr>Presentación de PowerPoint</vt:lpstr>
      <vt:lpstr>Acción 3: Bosque urbano</vt:lpstr>
      <vt:lpstr>Acción 4: Corredores ecológicos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Miguel Angel Arias</cp:lastModifiedBy>
  <cp:revision>4</cp:revision>
  <dcterms:created xsi:type="dcterms:W3CDTF">2013-01-27T09:14:16Z</dcterms:created>
  <dcterms:modified xsi:type="dcterms:W3CDTF">2025-08-20T12:13:29Z</dcterms:modified>
  <cp:category/>
</cp:coreProperties>
</file>